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0" r:id="rId1"/>
    <p:sldMasterId id="2147483692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8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zivatel\Desktop\OBECN&#205;%20S\L&#237;pa%20nad%20Orlic&#237;\dotazn&#237;ky.od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zivatel\Desktop\OBECN&#205;%20S\L&#237;pa%20nad%20Orlic&#237;\dotazn&#237;ky.od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V</a:t>
            </a:r>
            <a:r>
              <a:rPr lang="cs-CZ" sz="2000"/>
              <a:t>ěková struktura respondentů</a:t>
            </a:r>
            <a:endParaRPr lang="en-US" sz="2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559572098942175"/>
          <c:y val="0.93725298149885972"/>
          <c:w val="0.70628320607651329"/>
          <c:h val="5.32758267095066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Další návrhy na investice: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Sheet3!$L$119:$L$123</c:f>
              <c:strCache>
                <c:ptCount val="5"/>
                <c:pt idx="0">
                  <c:v>vjezdy  na dolním konci obce</c:v>
                </c:pt>
                <c:pt idx="1">
                  <c:v>chodníky po celé obci</c:v>
                </c:pt>
                <c:pt idx="2">
                  <c:v>osvětlení na cyklostezce</c:v>
                </c:pt>
                <c:pt idx="3">
                  <c:v>oprava komunikace směr Týniště n.O.</c:v>
                </c:pt>
                <c:pt idx="4">
                  <c:v>chodník v areálu MŠ</c:v>
                </c:pt>
              </c:strCache>
            </c:strRef>
          </c:cat>
          <c:val>
            <c:numRef>
              <c:f>Sheet3!$M$119:$M$123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2374336"/>
        <c:axId val="522366720"/>
      </c:barChart>
      <c:catAx>
        <c:axId val="522374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2366720"/>
        <c:crosses val="autoZero"/>
        <c:auto val="1"/>
        <c:lblAlgn val="ctr"/>
        <c:lblOffset val="100"/>
        <c:noMultiLvlLbl val="0"/>
      </c:catAx>
      <c:valAx>
        <c:axId val="522366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2374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V</a:t>
            </a:r>
            <a:r>
              <a:rPr lang="cs-CZ" sz="2000" b="1"/>
              <a:t>ěková struktura</a:t>
            </a:r>
            <a:r>
              <a:rPr lang="cs-CZ" sz="2000" b="1" baseline="0"/>
              <a:t> respondentů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7.4551611135804854E-3"/>
                  <c:y val="1.547706536682913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865662743005262E-4"/>
                  <c:y val="2.11736032995875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84840502978554E-2"/>
                  <c:y val="-5.120534933133358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1235085974400948E-2"/>
                  <c:y val="-2.794400699912510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6.7887032938933334E-3"/>
                  <c:y val="1.15940507436570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Sheet1!$B$169:$B$173</c:f>
              <c:strCache>
                <c:ptCount val="5"/>
                <c:pt idx="0">
                  <c:v>15 - 24 let</c:v>
                </c:pt>
                <c:pt idx="1">
                  <c:v>25 - 39 let</c:v>
                </c:pt>
                <c:pt idx="2">
                  <c:v>40 - 59 let</c:v>
                </c:pt>
                <c:pt idx="3">
                  <c:v>60 + let</c:v>
                </c:pt>
                <c:pt idx="4">
                  <c:v>neuvedeno</c:v>
                </c:pt>
              </c:strCache>
            </c:strRef>
          </c:cat>
          <c:val>
            <c:numRef>
              <c:f>Sheet1!$C$169:$C$173</c:f>
              <c:numCache>
                <c:formatCode>General</c:formatCode>
                <c:ptCount val="5"/>
                <c:pt idx="0">
                  <c:v>6</c:v>
                </c:pt>
                <c:pt idx="1">
                  <c:v>30</c:v>
                </c:pt>
                <c:pt idx="2">
                  <c:v>35</c:v>
                </c:pt>
                <c:pt idx="3">
                  <c:v>41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1"/>
              <a:t>Vzdělanostní struktura respondentů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8.7145072774994035E-3"/>
                  <c:y val="2.983226544195787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0947267955141968E-4"/>
                  <c:y val="-7.70895350788333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4236459078978762E-3"/>
                  <c:y val="-4.213835149059406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0993796230016657E-2"/>
                  <c:y val="6.606292997905648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1100274397518584E-2"/>
                  <c:y val="2.78251682628069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Sheet1!$B$138:$B$142</c:f>
              <c:strCache>
                <c:ptCount val="5"/>
                <c:pt idx="0">
                  <c:v>základní</c:v>
                </c:pt>
                <c:pt idx="1">
                  <c:v>vyučení</c:v>
                </c:pt>
                <c:pt idx="2">
                  <c:v>střední + vyšší odborné</c:v>
                </c:pt>
                <c:pt idx="3">
                  <c:v>vysokoškolské</c:v>
                </c:pt>
                <c:pt idx="4">
                  <c:v>neuvedeno</c:v>
                </c:pt>
              </c:strCache>
            </c:strRef>
          </c:cat>
          <c:val>
            <c:numRef>
              <c:f>Sheet1!$C$138:$C$142</c:f>
              <c:numCache>
                <c:formatCode>General</c:formatCode>
                <c:ptCount val="5"/>
                <c:pt idx="0">
                  <c:v>8</c:v>
                </c:pt>
                <c:pt idx="1">
                  <c:v>44</c:v>
                </c:pt>
                <c:pt idx="2">
                  <c:v>39</c:v>
                </c:pt>
                <c:pt idx="3">
                  <c:v>18</c:v>
                </c:pt>
                <c:pt idx="4">
                  <c:v>4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Spokojenost s kvalitou života v obci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8.3969617434184361E-4"/>
                  <c:y val="5.745135449229067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7523860653781451E-3"/>
                  <c:y val="-3.567929699395310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549013759643681E-3"/>
                  <c:y val="4.203866781845639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2984918078422015E-2"/>
                  <c:y val="1.886059822632668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Sheet1!$O$126:$O$130</c:f>
              <c:strCache>
                <c:ptCount val="5"/>
                <c:pt idx="0">
                  <c:v>velmi spokojen </c:v>
                </c:pt>
                <c:pt idx="1">
                  <c:v>spíše spokojen</c:v>
                </c:pt>
                <c:pt idx="2">
                  <c:v>spíše nespokojen </c:v>
                </c:pt>
                <c:pt idx="3">
                  <c:v>velmi nespokojen </c:v>
                </c:pt>
                <c:pt idx="4">
                  <c:v>neuvedeno</c:v>
                </c:pt>
              </c:strCache>
            </c:strRef>
          </c:cat>
          <c:val>
            <c:numRef>
              <c:f>Sheet1!$P$126:$P$130</c:f>
              <c:numCache>
                <c:formatCode>General</c:formatCode>
                <c:ptCount val="5"/>
                <c:pt idx="0">
                  <c:v>34</c:v>
                </c:pt>
                <c:pt idx="1">
                  <c:v>63</c:v>
                </c:pt>
                <c:pt idx="2">
                  <c:v>10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3821979638908778E-2"/>
          <c:y val="0.79529100298926725"/>
          <c:w val="0.95089139425753599"/>
          <c:h val="0.185766613427465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err="1"/>
              <a:t>Respondenti</a:t>
            </a:r>
            <a:r>
              <a:rPr lang="en-US" sz="2000" b="1" dirty="0"/>
              <a:t> </a:t>
            </a:r>
            <a:r>
              <a:rPr lang="en-US" sz="2000" b="1" dirty="0" err="1"/>
              <a:t>jsou</a:t>
            </a:r>
            <a:r>
              <a:rPr lang="en-US" sz="2000" b="1" dirty="0"/>
              <a:t> </a:t>
            </a:r>
            <a:r>
              <a:rPr lang="en-US" sz="2000" b="1" dirty="0" err="1"/>
              <a:t>nejvíce</a:t>
            </a:r>
            <a:r>
              <a:rPr lang="en-US" sz="2000" b="1" dirty="0"/>
              <a:t> </a:t>
            </a:r>
            <a:r>
              <a:rPr lang="en-US" sz="2000" b="1" dirty="0" err="1"/>
              <a:t>spokojeni</a:t>
            </a:r>
            <a:r>
              <a:rPr lang="en-US" sz="2000" b="1" dirty="0"/>
              <a:t> s: </a:t>
            </a:r>
          </a:p>
        </c:rich>
      </c:tx>
      <c:layout>
        <c:manualLayout>
          <c:xMode val="edge"/>
          <c:yMode val="edge"/>
          <c:x val="0.362840909090909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Sheet1!$R$124:$R$131</c:f>
              <c:strCache>
                <c:ptCount val="8"/>
                <c:pt idx="0">
                  <c:v>kulturní akce v obci</c:v>
                </c:pt>
                <c:pt idx="1">
                  <c:v>škola a školka</c:v>
                </c:pt>
                <c:pt idx="2">
                  <c:v>starostka</c:v>
                </c:pt>
                <c:pt idx="3">
                  <c:v>vzhled obce</c:v>
                </c:pt>
                <c:pt idx="4">
                  <c:v>akce pro děti</c:v>
                </c:pt>
                <c:pt idx="5">
                  <c:v>akce pro seniory</c:v>
                </c:pt>
                <c:pt idx="6">
                  <c:v>klidné bydlení</c:v>
                </c:pt>
                <c:pt idx="7">
                  <c:v>hospoda</c:v>
                </c:pt>
              </c:strCache>
            </c:strRef>
          </c:cat>
          <c:val>
            <c:numRef>
              <c:f>Sheet1!$S$124:$S$131</c:f>
              <c:numCache>
                <c:formatCode>General</c:formatCode>
                <c:ptCount val="8"/>
                <c:pt idx="0">
                  <c:v>26</c:v>
                </c:pt>
                <c:pt idx="1">
                  <c:v>22</c:v>
                </c:pt>
                <c:pt idx="2">
                  <c:v>20</c:v>
                </c:pt>
                <c:pt idx="3">
                  <c:v>20</c:v>
                </c:pt>
                <c:pt idx="4">
                  <c:v>16</c:v>
                </c:pt>
                <c:pt idx="5">
                  <c:v>13</c:v>
                </c:pt>
                <c:pt idx="6">
                  <c:v>9</c:v>
                </c:pt>
                <c:pt idx="7">
                  <c:v>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18046464"/>
        <c:axId val="518045376"/>
      </c:barChart>
      <c:catAx>
        <c:axId val="51804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8045376"/>
        <c:crosses val="autoZero"/>
        <c:auto val="1"/>
        <c:lblAlgn val="ctr"/>
        <c:lblOffset val="100"/>
        <c:noMultiLvlLbl val="0"/>
      </c:catAx>
      <c:valAx>
        <c:axId val="518045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804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Respondenti jsou nejvíce spokojeny s</a:t>
            </a:r>
            <a:r>
              <a:rPr lang="cs-CZ" sz="2000" b="1"/>
              <a:t>:</a:t>
            </a:r>
            <a:endParaRPr lang="en-US" sz="20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Sheet1!$V$123:$V$129</c:f>
              <c:strCache>
                <c:ptCount val="7"/>
                <c:pt idx="0">
                  <c:v>knihovna</c:v>
                </c:pt>
                <c:pt idx="1">
                  <c:v>dětské hřiště</c:v>
                </c:pt>
                <c:pt idx="2">
                  <c:v>plesy</c:v>
                </c:pt>
                <c:pt idx="3">
                  <c:v>dopravní spojení</c:v>
                </c:pt>
                <c:pt idx="4">
                  <c:v>obchod</c:v>
                </c:pt>
                <c:pt idx="5">
                  <c:v>sportovní zařízení</c:v>
                </c:pt>
                <c:pt idx="6">
                  <c:v>informovanost občanů</c:v>
                </c:pt>
              </c:strCache>
            </c:strRef>
          </c:cat>
          <c:val>
            <c:numRef>
              <c:f>Sheet1!$W$123:$W$129</c:f>
              <c:numCache>
                <c:formatCode>General</c:formatCode>
                <c:ptCount val="7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2649008"/>
        <c:axId val="492650640"/>
      </c:barChart>
      <c:catAx>
        <c:axId val="492649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92650640"/>
        <c:crosses val="autoZero"/>
        <c:auto val="1"/>
        <c:lblAlgn val="ctr"/>
        <c:lblOffset val="100"/>
        <c:noMultiLvlLbl val="0"/>
      </c:catAx>
      <c:valAx>
        <c:axId val="49265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9264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Respondenti nejsou spokojeni s: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472770323599053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6295761483709066E-17"/>
                  <c:y val="-9.47119179163378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Sheet2!$O$120:$O$125</c:f>
              <c:strCache>
                <c:ptCount val="6"/>
                <c:pt idx="0">
                  <c:v>mezilidské vztahy v obci</c:v>
                </c:pt>
                <c:pt idx="1">
                  <c:v>odpady - cena, frekvence</c:v>
                </c:pt>
                <c:pt idx="2">
                  <c:v>chybějící chodníky</c:v>
                </c:pt>
                <c:pt idx="3">
                  <c:v>kouř az zápach v obci během topné zezóny</c:v>
                </c:pt>
                <c:pt idx="4">
                  <c:v>rychle projíždějící auta obcí</c:v>
                </c:pt>
                <c:pt idx="5">
                  <c:v>rušení nočního klidu</c:v>
                </c:pt>
              </c:strCache>
            </c:strRef>
          </c:cat>
          <c:val>
            <c:numRef>
              <c:f>Sheet2!$P$120:$P$125</c:f>
              <c:numCache>
                <c:formatCode>General</c:formatCode>
                <c:ptCount val="6"/>
                <c:pt idx="0">
                  <c:v>13</c:v>
                </c:pt>
                <c:pt idx="1">
                  <c:v>11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2646288"/>
        <c:axId val="492653360"/>
      </c:barChart>
      <c:catAx>
        <c:axId val="49264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92653360"/>
        <c:crosses val="autoZero"/>
        <c:auto val="1"/>
        <c:lblAlgn val="ctr"/>
        <c:lblOffset val="100"/>
        <c:noMultiLvlLbl val="0"/>
      </c:catAx>
      <c:valAx>
        <c:axId val="492653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92646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Respondenti nejsou spokojeni s :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Sheet2!$T$120:$T$124</c:f>
              <c:strCache>
                <c:ptCount val="5"/>
                <c:pt idx="0">
                  <c:v>špatný přístup k řece</c:v>
                </c:pt>
                <c:pt idx="1">
                  <c:v>psí výkaly po obci</c:v>
                </c:pt>
                <c:pt idx="2">
                  <c:v>fungování Obecní hospody</c:v>
                </c:pt>
                <c:pt idx="3">
                  <c:v>nepořádek po traktorech</c:v>
                </c:pt>
                <c:pt idx="4">
                  <c:v>zbytečný nákup traktoru</c:v>
                </c:pt>
              </c:strCache>
            </c:strRef>
          </c:cat>
          <c:val>
            <c:numRef>
              <c:f>Sheet2!$U$120:$U$124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112288"/>
        <c:axId val="269130240"/>
      </c:barChart>
      <c:catAx>
        <c:axId val="269112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69130240"/>
        <c:crosses val="autoZero"/>
        <c:auto val="1"/>
        <c:lblAlgn val="ctr"/>
        <c:lblOffset val="100"/>
        <c:noMultiLvlLbl val="0"/>
      </c:catAx>
      <c:valAx>
        <c:axId val="269130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69112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Priority obce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Sheet3!$H$118:$H$125</c:f>
              <c:strCache>
                <c:ptCount val="8"/>
                <c:pt idx="0">
                  <c:v>přechod pro chodce na I/11</c:v>
                </c:pt>
                <c:pt idx="1">
                  <c:v>parkoviště u ZŠ</c:v>
                </c:pt>
                <c:pt idx="2">
                  <c:v>chodník na Dlouhé louce</c:v>
                </c:pt>
                <c:pt idx="3">
                  <c:v>zateplení a oprava obecních budov</c:v>
                </c:pt>
                <c:pt idx="4">
                  <c:v>mobiliř po obci</c:v>
                </c:pt>
                <c:pt idx="5">
                  <c:v>oprava komunikace na Dlouhé louce</c:v>
                </c:pt>
                <c:pt idx="6">
                  <c:v>rekonstrukce dětského hřiště</c:v>
                </c:pt>
                <c:pt idx="7">
                  <c:v>jiné</c:v>
                </c:pt>
              </c:strCache>
            </c:strRef>
          </c:cat>
          <c:val>
            <c:numRef>
              <c:f>Sheet3!$I$118:$I$125</c:f>
              <c:numCache>
                <c:formatCode>General</c:formatCode>
                <c:ptCount val="8"/>
                <c:pt idx="0">
                  <c:v>93</c:v>
                </c:pt>
                <c:pt idx="1">
                  <c:v>36</c:v>
                </c:pt>
                <c:pt idx="2">
                  <c:v>36</c:v>
                </c:pt>
                <c:pt idx="3">
                  <c:v>27</c:v>
                </c:pt>
                <c:pt idx="4">
                  <c:v>24</c:v>
                </c:pt>
                <c:pt idx="5">
                  <c:v>22</c:v>
                </c:pt>
                <c:pt idx="6">
                  <c:v>22</c:v>
                </c:pt>
                <c:pt idx="7">
                  <c:v>15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2362912"/>
        <c:axId val="522356928"/>
      </c:barChart>
      <c:catAx>
        <c:axId val="52236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2356928"/>
        <c:crosses val="autoZero"/>
        <c:auto val="1"/>
        <c:lblAlgn val="ctr"/>
        <c:lblOffset val="100"/>
        <c:noMultiLvlLbl val="0"/>
      </c:catAx>
      <c:valAx>
        <c:axId val="522356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236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2E329-B585-4930-A458-BE6BFA9F6325}" type="datetimeFigureOut">
              <a:rPr lang="cs-CZ" smtClean="0"/>
              <a:t>27.1.2016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86817-927A-410D-B553-C1C06AE0F5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70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86817-927A-410D-B553-C1C06AE0F56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453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4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21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85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759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08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890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843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613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15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167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2A54C80-263E-416B-A8E0-580EDEADCBDC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143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983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7031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571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5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28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01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81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1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3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74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823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2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7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dirty="0" smtClean="0"/>
              <a:t>Výsledky dotazníkového šetření v obci Lípa nad Orlicí</a:t>
            </a:r>
            <a:br>
              <a:rPr lang="cs-CZ" sz="6600" dirty="0" smtClean="0"/>
            </a:br>
            <a:r>
              <a:rPr lang="cs-CZ" sz="6600" dirty="0" smtClean="0"/>
              <a:t> </a:t>
            </a:r>
            <a:r>
              <a:rPr lang="cs-CZ" sz="3600" dirty="0" smtClean="0"/>
              <a:t>(prosinec 2015 - leden 2016)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ZPRACOVATEL VÝSLEDKŮ GROSSMAN AGENCY S.R.O.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53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600" dirty="0"/>
              <a:t>Otázka č. 3 – S čím v obci nejste </a:t>
            </a:r>
            <a:r>
              <a:rPr lang="cs-CZ" sz="4600" dirty="0" smtClean="0"/>
              <a:t>spokojeni ?</a:t>
            </a:r>
            <a:endParaRPr lang="cs-CZ" sz="4600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10083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6780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600" dirty="0"/>
              <a:t>Otázka č. 3 – S čím v obci nejste spokojeni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cs-CZ" dirty="0" smtClean="0"/>
          </a:p>
          <a:p>
            <a:r>
              <a:rPr lang="cs-CZ" dirty="0" smtClean="0"/>
              <a:t>- muži jsou nejméně spokojeni </a:t>
            </a:r>
            <a:r>
              <a:rPr lang="cs-CZ" dirty="0" smtClean="0"/>
              <a:t>se vztahy mezi lidmi v obci a kouřem a zápachem během topné sezóny </a:t>
            </a:r>
          </a:p>
          <a:p>
            <a:r>
              <a:rPr lang="cs-CZ" dirty="0" smtClean="0"/>
              <a:t>- </a:t>
            </a:r>
            <a:r>
              <a:rPr lang="cs-CZ" dirty="0" smtClean="0"/>
              <a:t>ženám vadí četnost a cena </a:t>
            </a:r>
            <a:r>
              <a:rPr lang="cs-CZ" dirty="0"/>
              <a:t>za </a:t>
            </a:r>
            <a:r>
              <a:rPr lang="cs-CZ" dirty="0" smtClean="0"/>
              <a:t>popelnice a také vnímaní špatné vztahy v obci</a:t>
            </a:r>
          </a:p>
          <a:p>
            <a:endParaRPr lang="cs-CZ" dirty="0"/>
          </a:p>
          <a:p>
            <a:r>
              <a:rPr lang="cs-CZ" dirty="0"/>
              <a:t>- </a:t>
            </a:r>
            <a:r>
              <a:rPr lang="cs-CZ" dirty="0" smtClean="0"/>
              <a:t>respondentům ve </a:t>
            </a:r>
            <a:r>
              <a:rPr lang="cs-CZ" dirty="0"/>
              <a:t>věku 15 – 24 let </a:t>
            </a:r>
            <a:r>
              <a:rPr lang="cs-CZ" dirty="0" smtClean="0"/>
              <a:t>se nic výrazného neobjevilo</a:t>
            </a:r>
            <a:endParaRPr lang="cs-CZ" dirty="0" smtClean="0"/>
          </a:p>
          <a:p>
            <a:r>
              <a:rPr lang="cs-CZ" dirty="0" smtClean="0"/>
              <a:t>- </a:t>
            </a:r>
            <a:r>
              <a:rPr lang="cs-CZ" dirty="0"/>
              <a:t>respondenti ve věku 25 – 39 let si nejvíce </a:t>
            </a:r>
            <a:r>
              <a:rPr lang="cs-CZ" dirty="0" smtClean="0"/>
              <a:t>stěžují </a:t>
            </a:r>
            <a:r>
              <a:rPr lang="cs-CZ" dirty="0" smtClean="0"/>
              <a:t>chybějící chodníky a  kouř a zápach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-  respondenti ve věku </a:t>
            </a:r>
            <a:r>
              <a:rPr lang="cs-CZ" dirty="0" smtClean="0"/>
              <a:t>ve 40 </a:t>
            </a:r>
            <a:r>
              <a:rPr lang="cs-CZ" dirty="0"/>
              <a:t>– 59 </a:t>
            </a:r>
            <a:r>
              <a:rPr lang="cs-CZ" dirty="0" smtClean="0"/>
              <a:t>let výrazně pociťují špatné mezilidské vztahy v obci</a:t>
            </a:r>
            <a:endParaRPr lang="cs-CZ" dirty="0"/>
          </a:p>
          <a:p>
            <a:r>
              <a:rPr lang="cs-CZ" dirty="0"/>
              <a:t>- </a:t>
            </a:r>
            <a:r>
              <a:rPr lang="cs-CZ" dirty="0" smtClean="0"/>
              <a:t>respondentům ve </a:t>
            </a:r>
            <a:r>
              <a:rPr lang="cs-CZ" dirty="0"/>
              <a:t>věku 60+ </a:t>
            </a:r>
            <a:r>
              <a:rPr lang="cs-CZ" dirty="0" smtClean="0"/>
              <a:t>nejvíce </a:t>
            </a:r>
            <a:r>
              <a:rPr lang="cs-CZ" dirty="0" smtClean="0"/>
              <a:t>vadí svoz popelnic, rušení nočního klidu a rychle projíždějící auta</a:t>
            </a:r>
          </a:p>
          <a:p>
            <a:r>
              <a:rPr lang="cs-CZ" dirty="0" smtClean="0"/>
              <a:t>- 51 respondentů je spokojeno se vším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7136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Otázka č. 4 – Priority obce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87026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4303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6963" y="299482"/>
            <a:ext cx="10058400" cy="1450757"/>
          </a:xfrm>
        </p:spPr>
        <p:txBody>
          <a:bodyPr/>
          <a:lstStyle/>
          <a:p>
            <a:r>
              <a:rPr lang="cs-CZ" dirty="0"/>
              <a:t>Otázka č. 4 – Priority obce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219859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8210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č. 4 – Priority obce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- </a:t>
            </a:r>
            <a:r>
              <a:rPr lang="cs-CZ" dirty="0" smtClean="0"/>
              <a:t>napříč pohlavím a věkem všichni respondenti nejvíce preferují vybudování přechodu pro chodce na I/11</a:t>
            </a:r>
            <a:endParaRPr lang="cs-CZ" dirty="0"/>
          </a:p>
          <a:p>
            <a:r>
              <a:rPr lang="cs-CZ" dirty="0" smtClean="0"/>
              <a:t>- muži dále preferují parkoviště u ZŠ, ženy chodník na Dlouhé Louce</a:t>
            </a:r>
          </a:p>
          <a:p>
            <a:endParaRPr lang="cs-CZ" dirty="0" smtClean="0"/>
          </a:p>
          <a:p>
            <a:r>
              <a:rPr lang="cs-CZ" dirty="0" smtClean="0"/>
              <a:t> - </a:t>
            </a:r>
            <a:r>
              <a:rPr lang="cs-CZ" dirty="0" smtClean="0"/>
              <a:t>respondenti ve </a:t>
            </a:r>
            <a:r>
              <a:rPr lang="cs-CZ" dirty="0"/>
              <a:t>věku </a:t>
            </a:r>
            <a:r>
              <a:rPr lang="cs-CZ" dirty="0" smtClean="0"/>
              <a:t>15 </a:t>
            </a:r>
            <a:r>
              <a:rPr lang="cs-CZ" dirty="0"/>
              <a:t>– 24 </a:t>
            </a:r>
            <a:r>
              <a:rPr lang="cs-CZ" dirty="0" smtClean="0"/>
              <a:t> a </a:t>
            </a:r>
            <a:r>
              <a:rPr lang="cs-CZ" dirty="0"/>
              <a:t>25 – 39 </a:t>
            </a:r>
            <a:r>
              <a:rPr lang="cs-CZ" dirty="0" smtClean="0"/>
              <a:t>let preferují výstavbu parkoviště u ZŠ a rekonstrukci dětského hřiště</a:t>
            </a:r>
            <a:endParaRPr lang="cs-CZ" dirty="0"/>
          </a:p>
          <a:p>
            <a:r>
              <a:rPr lang="cs-CZ" dirty="0" smtClean="0"/>
              <a:t>-  </a:t>
            </a:r>
            <a:r>
              <a:rPr lang="cs-CZ" dirty="0"/>
              <a:t>respondenti ve věku ve 40 – 59 let </a:t>
            </a:r>
            <a:r>
              <a:rPr lang="cs-CZ" dirty="0" smtClean="0"/>
              <a:t>za nejdůležitější považují péči o obecní budovy</a:t>
            </a:r>
            <a:endParaRPr lang="cs-CZ" dirty="0"/>
          </a:p>
          <a:p>
            <a:r>
              <a:rPr lang="cs-CZ" dirty="0"/>
              <a:t>- respondentům ve věku 60+  </a:t>
            </a:r>
            <a:r>
              <a:rPr lang="cs-CZ" dirty="0" smtClean="0"/>
              <a:t>preferují opravu komunikace a chodníku na Dlouhé Louce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0229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/>
              <a:t>Otázka č. 5 – Vzkaz pro vedení obce a další podněty</a:t>
            </a:r>
            <a:endParaRPr lang="cs-CZ" sz="4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- </a:t>
            </a:r>
            <a:r>
              <a:rPr lang="cs-CZ" dirty="0" smtClean="0"/>
              <a:t>poděkování paní starostce za její </a:t>
            </a:r>
            <a:r>
              <a:rPr lang="cs-CZ" dirty="0" smtClean="0"/>
              <a:t>práci a nasazení ve prospěch </a:t>
            </a:r>
            <a:r>
              <a:rPr lang="cs-CZ" dirty="0" smtClean="0"/>
              <a:t>obce</a:t>
            </a:r>
          </a:p>
          <a:p>
            <a:r>
              <a:rPr lang="cs-CZ" dirty="0" smtClean="0"/>
              <a:t>- pevné nervy pro zastupitele a hodně dobrých nápadů</a:t>
            </a:r>
            <a:endParaRPr lang="cs-CZ" dirty="0" smtClean="0"/>
          </a:p>
          <a:p>
            <a:pPr marL="0" indent="0">
              <a:buNone/>
            </a:pPr>
            <a:endParaRPr lang="cs-CZ" b="1" u="sng" dirty="0" smtClean="0"/>
          </a:p>
          <a:p>
            <a:pPr marL="0" indent="0">
              <a:buNone/>
            </a:pPr>
            <a:r>
              <a:rPr lang="cs-CZ" b="1" u="sng" dirty="0" smtClean="0"/>
              <a:t>další jinde nezmíněné podněty: </a:t>
            </a:r>
          </a:p>
          <a:p>
            <a:r>
              <a:rPr lang="cs-CZ" dirty="0" smtClean="0"/>
              <a:t>- </a:t>
            </a:r>
            <a:r>
              <a:rPr lang="cs-CZ" dirty="0" smtClean="0"/>
              <a:t>pronájem Obecní hospody</a:t>
            </a:r>
            <a:endParaRPr lang="cs-CZ" dirty="0" smtClean="0"/>
          </a:p>
          <a:p>
            <a:r>
              <a:rPr lang="cs-CZ" dirty="0" smtClean="0"/>
              <a:t>- snížení rychlosti u Motorestu</a:t>
            </a:r>
          </a:p>
          <a:p>
            <a:r>
              <a:rPr lang="cs-CZ" dirty="0" smtClean="0"/>
              <a:t>- zavedení informačního </a:t>
            </a:r>
            <a:r>
              <a:rPr lang="cs-CZ" dirty="0" err="1" smtClean="0"/>
              <a:t>newslettru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17506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Poděkování	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3200" dirty="0" smtClean="0"/>
              <a:t>Za </a:t>
            </a:r>
            <a:r>
              <a:rPr lang="cs-CZ" sz="3200" dirty="0" smtClean="0"/>
              <a:t>společnost </a:t>
            </a:r>
            <a:r>
              <a:rPr lang="cs-CZ" sz="3200" dirty="0" smtClean="0"/>
              <a:t>Grossman Agency s.r.o. Vám chceme poděkovat za </a:t>
            </a:r>
            <a:r>
              <a:rPr lang="cs-CZ" sz="3200" dirty="0" smtClean="0"/>
              <a:t>velmi dobrou spolupráci při tvorbě strategického dokumentu. </a:t>
            </a:r>
            <a:endParaRPr lang="cs-CZ" sz="3200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2063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Účast v anketě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dirty="0" smtClean="0"/>
              <a:t>- celkem bylo odevzdáno 113 dotazníků</a:t>
            </a:r>
            <a:r>
              <a:rPr lang="cs-CZ" sz="2800" b="1" dirty="0" smtClean="0"/>
              <a:t>, </a:t>
            </a:r>
            <a:r>
              <a:rPr lang="cs-CZ" sz="2800" dirty="0" smtClean="0"/>
              <a:t>což je </a:t>
            </a:r>
            <a:r>
              <a:rPr lang="cs-CZ" sz="2800" b="1" dirty="0" smtClean="0"/>
              <a:t>26 %</a:t>
            </a:r>
            <a:r>
              <a:rPr lang="cs-CZ" sz="2800" dirty="0" smtClean="0"/>
              <a:t> obyvatel nad 15 let, z toho </a:t>
            </a:r>
            <a:r>
              <a:rPr lang="cs-CZ" sz="2800" b="1" dirty="0" smtClean="0"/>
              <a:t>61 žen a 51 mužů, jedna osoba pohlaví neuvedla</a:t>
            </a:r>
          </a:p>
          <a:p>
            <a:r>
              <a:rPr lang="cs-CZ" sz="2800" dirty="0" smtClean="0"/>
              <a:t>- </a:t>
            </a:r>
            <a:r>
              <a:rPr lang="cs-CZ" sz="2800" b="1" dirty="0" smtClean="0"/>
              <a:t>109</a:t>
            </a:r>
            <a:r>
              <a:rPr lang="cs-CZ" sz="2800" dirty="0" smtClean="0"/>
              <a:t> respondentů trvale žije v obci, </a:t>
            </a:r>
            <a:r>
              <a:rPr lang="cs-CZ" sz="2800" b="1" dirty="0"/>
              <a:t>3</a:t>
            </a:r>
            <a:r>
              <a:rPr lang="cs-CZ" sz="2800" dirty="0" smtClean="0"/>
              <a:t> jsou chataři a </a:t>
            </a:r>
            <a:r>
              <a:rPr lang="cs-CZ" sz="2800" b="1" dirty="0"/>
              <a:t>1</a:t>
            </a:r>
            <a:r>
              <a:rPr lang="cs-CZ" sz="2800" dirty="0" smtClean="0"/>
              <a:t> respondent neuvedl odpověď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0771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Věková struktura respondentů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402318"/>
              </p:ext>
            </p:extLst>
          </p:nvPr>
        </p:nvGraphicFramePr>
        <p:xfrm>
          <a:off x="1097280" y="1737360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3986005"/>
              </p:ext>
            </p:extLst>
          </p:nvPr>
        </p:nvGraphicFramePr>
        <p:xfrm>
          <a:off x="1097279" y="2071687"/>
          <a:ext cx="10058401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9501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Vzdělanostní struktura respondentů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37365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152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Otázka č. 1 – kvalita života v obci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674245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105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>
            <a:noAutofit/>
          </a:bodyPr>
          <a:lstStyle/>
          <a:p>
            <a:r>
              <a:rPr lang="cs-CZ" sz="4600" dirty="0"/>
              <a:t>Otázka č. 2</a:t>
            </a:r>
            <a:r>
              <a:rPr lang="cs-CZ" sz="4600" dirty="0" smtClean="0"/>
              <a:t> </a:t>
            </a:r>
            <a:r>
              <a:rPr lang="cs-CZ" sz="4600" dirty="0"/>
              <a:t>– </a:t>
            </a:r>
            <a:r>
              <a:rPr lang="cs-CZ" sz="4600" dirty="0" smtClean="0"/>
              <a:t>S čím jste nejvíce spokojeni ?</a:t>
            </a:r>
            <a:endParaRPr lang="cs-CZ" sz="4600" dirty="0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536593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290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600" dirty="0"/>
              <a:t>Otázka č. 2 – S čím jste nejvíce </a:t>
            </a:r>
            <a:r>
              <a:rPr lang="cs-CZ" sz="4600" dirty="0" smtClean="0"/>
              <a:t>spokojeni ?</a:t>
            </a:r>
            <a:endParaRPr lang="cs-CZ" sz="46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57828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2482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č. 2 – S čím jste nejvíce spokojeni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- muži nejvíce oceňují kulturní akce a vzhled obce</a:t>
            </a:r>
          </a:p>
          <a:p>
            <a:r>
              <a:rPr lang="cs-CZ" dirty="0" smtClean="0"/>
              <a:t>- ženy také oceňují kulturní akce a dále dobře fungující školu a školku</a:t>
            </a:r>
          </a:p>
          <a:p>
            <a:endParaRPr lang="cs-CZ" dirty="0" smtClean="0"/>
          </a:p>
          <a:p>
            <a:r>
              <a:rPr lang="cs-CZ" dirty="0" smtClean="0"/>
              <a:t>- respondenti ve věku 15 – 24 let oceňují dostatek kulturních akcí</a:t>
            </a:r>
          </a:p>
          <a:p>
            <a:r>
              <a:rPr lang="cs-CZ" dirty="0" smtClean="0"/>
              <a:t>- respondenti ve věku 25 – 39 let si nejvíce cení školy a školky a kulturních akcí</a:t>
            </a:r>
          </a:p>
          <a:p>
            <a:r>
              <a:rPr lang="cs-CZ" dirty="0" smtClean="0"/>
              <a:t>- respondenti ve věku 40 – 59 let oceňují práci paní starostky a vzhledu obce</a:t>
            </a:r>
          </a:p>
          <a:p>
            <a:r>
              <a:rPr lang="cs-CZ" dirty="0" smtClean="0"/>
              <a:t>- respondenti ve věku 60+ - také oceňují vzhled obce a školu a školku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9788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/>
              <a:t>Otázka č. 3 – S čím v obci nejste spokojeni ?</a:t>
            </a:r>
            <a:endParaRPr lang="cs-CZ" sz="4400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635910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902873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TM02892315[[fn=Stébla]]</Template>
  <TotalTime>472</TotalTime>
  <Words>549</Words>
  <Application>Microsoft Office PowerPoint</Application>
  <PresentationFormat>Širokoúhlá obrazovka</PresentationFormat>
  <Paragraphs>69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Calibri</vt:lpstr>
      <vt:lpstr>Calibri Light</vt:lpstr>
      <vt:lpstr>Wingdings</vt:lpstr>
      <vt:lpstr>Wingdings 2</vt:lpstr>
      <vt:lpstr>HDOfficeLightV0</vt:lpstr>
      <vt:lpstr>Retrospektiva</vt:lpstr>
      <vt:lpstr>Výsledky dotazníkového šetření v obci Lípa nad Orlicí  (prosinec 2015 - leden 2016)</vt:lpstr>
      <vt:lpstr>Účast v anketě </vt:lpstr>
      <vt:lpstr>Věková struktura respondentů</vt:lpstr>
      <vt:lpstr>Vzdělanostní struktura respondentů</vt:lpstr>
      <vt:lpstr>Otázka č. 1 – kvalita života v obci</vt:lpstr>
      <vt:lpstr>Otázka č. 2 – S čím jste nejvíce spokojeni ?</vt:lpstr>
      <vt:lpstr>Otázka č. 2 – S čím jste nejvíce spokojeni ?</vt:lpstr>
      <vt:lpstr>Otázka č. 2 – S čím jste nejvíce spokojeni</vt:lpstr>
      <vt:lpstr>Otázka č. 3 – S čím v obci nejste spokojeni ?</vt:lpstr>
      <vt:lpstr>Otázka č. 3 – S čím v obci nejste spokojeni ?</vt:lpstr>
      <vt:lpstr>Otázka č. 3 – S čím v obci nejste spokojeni</vt:lpstr>
      <vt:lpstr>Otázka č. 4 – Priority obce</vt:lpstr>
      <vt:lpstr>Otázka č. 4 – Priority obce</vt:lpstr>
      <vt:lpstr>Otázka č. 4 – Priority obce</vt:lpstr>
      <vt:lpstr>Otázka č. 5 – Vzkaz pro vedení obce a další podněty</vt:lpstr>
      <vt:lpstr>Poděkování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Výsledky dotazníkového šetření v obci Žernov (červenec 2015)</dc:title>
  <dc:creator>Martina Lorencová</dc:creator>
  <cp:lastModifiedBy>Martina Lorencová</cp:lastModifiedBy>
  <cp:revision>37</cp:revision>
  <dcterms:created xsi:type="dcterms:W3CDTF">2015-09-23T05:14:04Z</dcterms:created>
  <dcterms:modified xsi:type="dcterms:W3CDTF">2016-01-27T08:31:06Z</dcterms:modified>
</cp:coreProperties>
</file>